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7" r:id="rId8"/>
    <p:sldId id="262" r:id="rId9"/>
    <p:sldId id="263" r:id="rId10"/>
    <p:sldId id="264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46" d="100"/>
          <a:sy n="46" d="100"/>
        </p:scale>
        <p:origin x="60" y="10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5E7B3-469B-4445-81CA-8A047B29E8E8}" type="datetimeFigureOut">
              <a:rPr lang="en-US" smtClean="0"/>
              <a:t>05-May-21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AAE9A-C012-4F58-B3A2-5D6AEFAB8E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7684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5E7B3-469B-4445-81CA-8A047B29E8E8}" type="datetimeFigureOut">
              <a:rPr lang="en-US" smtClean="0"/>
              <a:t>05-May-21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AAE9A-C012-4F58-B3A2-5D6AEFAB8E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7884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5E7B3-469B-4445-81CA-8A047B29E8E8}" type="datetimeFigureOut">
              <a:rPr lang="en-US" smtClean="0"/>
              <a:t>05-May-21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AAE9A-C012-4F58-B3A2-5D6AEFAB8E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3807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5E7B3-469B-4445-81CA-8A047B29E8E8}" type="datetimeFigureOut">
              <a:rPr lang="en-US" smtClean="0"/>
              <a:t>05-May-21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AAE9A-C012-4F58-B3A2-5D6AEFAB8E07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082607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5E7B3-469B-4445-81CA-8A047B29E8E8}" type="datetimeFigureOut">
              <a:rPr lang="en-US" smtClean="0"/>
              <a:t>05-May-21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AAE9A-C012-4F58-B3A2-5D6AEFAB8E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7443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5E7B3-469B-4445-81CA-8A047B29E8E8}" type="datetimeFigureOut">
              <a:rPr lang="en-US" smtClean="0"/>
              <a:t>05-May-21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AAE9A-C012-4F58-B3A2-5D6AEFAB8E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8892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5E7B3-469B-4445-81CA-8A047B29E8E8}" type="datetimeFigureOut">
              <a:rPr lang="en-US" smtClean="0"/>
              <a:t>05-May-21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AAE9A-C012-4F58-B3A2-5D6AEFAB8E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1692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5E7B3-469B-4445-81CA-8A047B29E8E8}" type="datetimeFigureOut">
              <a:rPr lang="en-US" smtClean="0"/>
              <a:t>05-May-21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AAE9A-C012-4F58-B3A2-5D6AEFAB8E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3616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5E7B3-469B-4445-81CA-8A047B29E8E8}" type="datetimeFigureOut">
              <a:rPr lang="en-US" smtClean="0"/>
              <a:t>05-May-21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AAE9A-C012-4F58-B3A2-5D6AEFAB8E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412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5E7B3-469B-4445-81CA-8A047B29E8E8}" type="datetimeFigureOut">
              <a:rPr lang="en-US" smtClean="0"/>
              <a:t>05-May-21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AAE9A-C012-4F58-B3A2-5D6AEFAB8E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879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5E7B3-469B-4445-81CA-8A047B29E8E8}" type="datetimeFigureOut">
              <a:rPr lang="en-US" smtClean="0"/>
              <a:t>05-May-21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AAE9A-C012-4F58-B3A2-5D6AEFAB8E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39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5E7B3-469B-4445-81CA-8A047B29E8E8}" type="datetimeFigureOut">
              <a:rPr lang="en-US" smtClean="0"/>
              <a:t>05-May-21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AAE9A-C012-4F58-B3A2-5D6AEFAB8E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65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5E7B3-469B-4445-81CA-8A047B29E8E8}" type="datetimeFigureOut">
              <a:rPr lang="en-US" smtClean="0"/>
              <a:t>05-May-21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AAE9A-C012-4F58-B3A2-5D6AEFAB8E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248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5E7B3-469B-4445-81CA-8A047B29E8E8}" type="datetimeFigureOut">
              <a:rPr lang="en-US" smtClean="0"/>
              <a:t>05-May-21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AAE9A-C012-4F58-B3A2-5D6AEFAB8E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489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5E7B3-469B-4445-81CA-8A047B29E8E8}" type="datetimeFigureOut">
              <a:rPr lang="en-US" smtClean="0"/>
              <a:t>05-May-21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AAE9A-C012-4F58-B3A2-5D6AEFAB8E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037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5E7B3-469B-4445-81CA-8A047B29E8E8}" type="datetimeFigureOut">
              <a:rPr lang="en-US" smtClean="0"/>
              <a:t>05-May-21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AAE9A-C012-4F58-B3A2-5D6AEFAB8E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410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5E7B3-469B-4445-81CA-8A047B29E8E8}" type="datetimeFigureOut">
              <a:rPr lang="en-US" smtClean="0"/>
              <a:t>05-May-21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AAE9A-C012-4F58-B3A2-5D6AEFAB8E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969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7F5E7B3-469B-4445-81CA-8A047B29E8E8}" type="datetimeFigureOut">
              <a:rPr lang="en-US" smtClean="0"/>
              <a:t>05-May-21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3AAE9A-C012-4F58-B3A2-5D6AEFAB8E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4571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heofficialboard.com/org-chart/zain" TargetMode="External"/><Relationship Id="rId2" Type="http://schemas.openxmlformats.org/officeDocument/2006/relationships/hyperlink" Target="https://zain.com/en/press/embracing-creativity-zain-holds-leadership-worksho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205345"/>
            <a:ext cx="8825658" cy="1680891"/>
          </a:xfrm>
        </p:spPr>
        <p:txBody>
          <a:bodyPr/>
          <a:lstStyle/>
          <a:p>
            <a:r>
              <a:rPr lang="en-US" sz="5400" b="1" dirty="0" smtClean="0"/>
              <a:t> Zain Telecom Company</a:t>
            </a:r>
            <a:endParaRPr lang="en-US" sz="5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60073" y="3158836"/>
            <a:ext cx="7320540" cy="2479964"/>
          </a:xfrm>
        </p:spPr>
        <p:txBody>
          <a:bodyPr/>
          <a:lstStyle/>
          <a:p>
            <a:r>
              <a:rPr lang="en-US" cap="none" dirty="0" smtClean="0"/>
              <a:t>Student Name</a:t>
            </a:r>
          </a:p>
          <a:p>
            <a:r>
              <a:rPr lang="en-US" cap="none" dirty="0" smtClean="0"/>
              <a:t>Institution Name</a:t>
            </a:r>
          </a:p>
          <a:p>
            <a:r>
              <a:rPr lang="en-US" cap="none" dirty="0" smtClean="0"/>
              <a:t>Course Number</a:t>
            </a:r>
          </a:p>
          <a:p>
            <a:r>
              <a:rPr lang="en-US" cap="none" dirty="0" smtClean="0"/>
              <a:t>Due Date</a:t>
            </a:r>
          </a:p>
          <a:p>
            <a:r>
              <a:rPr lang="en-US" cap="none" dirty="0" smtClean="0"/>
              <a:t>Faculty Name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16935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Effectiveness of the structure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600" dirty="0" smtClean="0"/>
              <a:t>With </a:t>
            </a:r>
            <a:r>
              <a:rPr lang="en-US" sz="2600" dirty="0" err="1" smtClean="0"/>
              <a:t>zain</a:t>
            </a:r>
            <a:endParaRPr lang="en-US" sz="2600" dirty="0"/>
          </a:p>
          <a:p>
            <a:pPr lvl="1"/>
            <a:r>
              <a:rPr lang="en-US" sz="2400" dirty="0" smtClean="0"/>
              <a:t>There is less overlapping as well as duplication of work </a:t>
            </a:r>
          </a:p>
          <a:p>
            <a:pPr lvl="1"/>
            <a:r>
              <a:rPr lang="en-US" sz="2400" dirty="0" smtClean="0"/>
              <a:t>Communication is easy at all levels of the firm</a:t>
            </a:r>
          </a:p>
          <a:p>
            <a:pPr lvl="1"/>
            <a:r>
              <a:rPr lang="en-US" sz="2400" dirty="0" smtClean="0"/>
              <a:t>There is effective planning in the firm</a:t>
            </a:r>
          </a:p>
          <a:p>
            <a:pPr lvl="1"/>
            <a:r>
              <a:rPr lang="en-US" sz="2400" dirty="0" smtClean="0"/>
              <a:t>Attainments of the firm’s objectives is easy due to effective coordination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907393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0818" y="452718"/>
            <a:ext cx="8700016" cy="1400530"/>
          </a:xfrm>
        </p:spPr>
        <p:txBody>
          <a:bodyPr/>
          <a:lstStyle/>
          <a:p>
            <a:r>
              <a:rPr lang="en-US" b="1" dirty="0" smtClean="0"/>
              <a:t>References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Zain. (2014). </a:t>
            </a:r>
            <a:r>
              <a:rPr lang="en-US" dirty="0"/>
              <a:t>Embracing creativity: Zain holds leadership workshop to support future </a:t>
            </a:r>
            <a:r>
              <a:rPr lang="en-US" dirty="0" smtClean="0"/>
              <a:t>direction. </a:t>
            </a:r>
            <a:r>
              <a:rPr lang="en-US" dirty="0"/>
              <a:t>Retrieved from </a:t>
            </a:r>
            <a:r>
              <a:rPr lang="en-US" dirty="0">
                <a:hlinkClick r:id="rId2"/>
              </a:rPr>
              <a:t>https://zain.com/en/press/embracing-creativity-zain-holds-leadership-worksho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r>
              <a:rPr lang="en-US" dirty="0" smtClean="0"/>
              <a:t>Zain. (2021). Retrieved </a:t>
            </a:r>
            <a:r>
              <a:rPr lang="en-US" dirty="0"/>
              <a:t>from </a:t>
            </a:r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www.theofficialboard.com/org-chart/zain</a:t>
            </a:r>
            <a:endParaRPr lang="en-US" dirty="0" smtClean="0"/>
          </a:p>
          <a:p>
            <a:r>
              <a:rPr lang="en-US" dirty="0" smtClean="0"/>
              <a:t>Zain. (n.d.). Leadership and Team Management. </a:t>
            </a:r>
            <a:r>
              <a:rPr lang="en-US" dirty="0"/>
              <a:t>Retrieved from http://www.zainbooks.com/books/management/leadership-and-team-management_28_a-team-based-organization.html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69274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5508" y="452718"/>
            <a:ext cx="8575325" cy="648718"/>
          </a:xfrm>
        </p:spPr>
        <p:txBody>
          <a:bodyPr/>
          <a:lstStyle/>
          <a:p>
            <a:r>
              <a:rPr lang="en-US" sz="3200" b="1" dirty="0" smtClean="0"/>
              <a:t>Introduction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101436"/>
            <a:ext cx="8946541" cy="5146963"/>
          </a:xfrm>
        </p:spPr>
        <p:txBody>
          <a:bodyPr>
            <a:normAutofit/>
          </a:bodyPr>
          <a:lstStyle/>
          <a:p>
            <a:r>
              <a:rPr lang="en-US" sz="2600" dirty="0" smtClean="0"/>
              <a:t>ZAIN telecom is a mobile telecommunications company that was founded in Kuwait.</a:t>
            </a:r>
          </a:p>
          <a:p>
            <a:r>
              <a:rPr lang="en-US" sz="2600" dirty="0" smtClean="0"/>
              <a:t>The </a:t>
            </a:r>
            <a:r>
              <a:rPr lang="en-US" sz="2600" dirty="0" err="1" smtClean="0"/>
              <a:t>zain</a:t>
            </a:r>
            <a:r>
              <a:rPr lang="en-US" sz="2600" dirty="0" smtClean="0"/>
              <a:t> brand is among the most known telecom brands in MENA. </a:t>
            </a:r>
          </a:p>
          <a:p>
            <a:r>
              <a:rPr lang="en-US" sz="2600" dirty="0" smtClean="0"/>
              <a:t>In this study we shall consider the group behavior of the firm. Which include</a:t>
            </a:r>
          </a:p>
          <a:p>
            <a:pPr lvl="4"/>
            <a:r>
              <a:rPr lang="en-US" sz="2000" dirty="0" smtClean="0"/>
              <a:t>Power and politics of the firm</a:t>
            </a:r>
          </a:p>
          <a:p>
            <a:pPr lvl="4"/>
            <a:r>
              <a:rPr lang="en-US" sz="2000" dirty="0" smtClean="0"/>
              <a:t>Communication</a:t>
            </a:r>
          </a:p>
          <a:p>
            <a:pPr lvl="4"/>
            <a:r>
              <a:rPr lang="en-US" sz="2000" dirty="0" smtClean="0"/>
              <a:t>Leadership in the firm</a:t>
            </a:r>
          </a:p>
          <a:p>
            <a:pPr lvl="4"/>
            <a:r>
              <a:rPr lang="en-US" sz="2000" dirty="0" smtClean="0"/>
              <a:t>Organization structure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427105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8473" y="789708"/>
            <a:ext cx="9164782" cy="1063539"/>
          </a:xfrm>
        </p:spPr>
        <p:txBody>
          <a:bodyPr/>
          <a:lstStyle/>
          <a:p>
            <a:r>
              <a:rPr lang="en-US" sz="3200" b="1" dirty="0" smtClean="0"/>
              <a:t>Power and Politics used in the firm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600" dirty="0" smtClean="0"/>
              <a:t>The firm manly implements the reward power</a:t>
            </a:r>
          </a:p>
          <a:p>
            <a:pPr lvl="1"/>
            <a:r>
              <a:rPr lang="en-US" sz="2400" dirty="0" smtClean="0"/>
              <a:t>The management mainly makes use of rewards and monetary benefits to influence people.</a:t>
            </a:r>
          </a:p>
          <a:p>
            <a:pPr lvl="1"/>
            <a:r>
              <a:rPr lang="en-US" sz="2400" dirty="0" smtClean="0"/>
              <a:t>The firm as well makes use of this form of power on the employees</a:t>
            </a:r>
          </a:p>
          <a:p>
            <a:pPr lvl="1"/>
            <a:r>
              <a:rPr lang="en-US" sz="2400" dirty="0" smtClean="0"/>
              <a:t>This has aided in enhancing loyalty in the firm.</a:t>
            </a:r>
          </a:p>
        </p:txBody>
      </p:sp>
    </p:spTree>
    <p:extLst>
      <p:ext uri="{BB962C8B-B14F-4D97-AF65-F5344CB8AC3E}">
        <p14:creationId xmlns:p14="http://schemas.microsoft.com/office/powerpoint/2010/main" val="17757969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3312" y="806009"/>
            <a:ext cx="9404723" cy="1105919"/>
          </a:xfrm>
        </p:spPr>
        <p:txBody>
          <a:bodyPr/>
          <a:lstStyle/>
          <a:p>
            <a:r>
              <a:rPr lang="en-US" sz="3200" b="1" dirty="0" smtClean="0"/>
              <a:t>Effectiveness of communication in the firm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140526"/>
            <a:ext cx="8946541" cy="4107873"/>
          </a:xfrm>
        </p:spPr>
        <p:txBody>
          <a:bodyPr>
            <a:normAutofit/>
          </a:bodyPr>
          <a:lstStyle/>
          <a:p>
            <a:r>
              <a:rPr lang="en-US" sz="2600" dirty="0" smtClean="0"/>
              <a:t>Zain involves constant flow of information in and out of a company.</a:t>
            </a:r>
          </a:p>
          <a:p>
            <a:r>
              <a:rPr lang="en-US" sz="2600" dirty="0" smtClean="0"/>
              <a:t>The employees and the management tend to interact effectively with each other in order to attain the goals. </a:t>
            </a:r>
          </a:p>
          <a:p>
            <a:r>
              <a:rPr lang="en-US" sz="2600" dirty="0" smtClean="0"/>
              <a:t>`there are limited errors in the firm, and the employees are always informed</a:t>
            </a:r>
          </a:p>
          <a:p>
            <a:r>
              <a:rPr lang="en-US" sz="2600" dirty="0" smtClean="0"/>
              <a:t>The firm has been successful in its errands. 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6661141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Communication Breakdown in the firm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600" dirty="0" smtClean="0"/>
              <a:t>Communication breakdown takes place when communication is incomprehensible.</a:t>
            </a:r>
          </a:p>
          <a:p>
            <a:r>
              <a:rPr lang="en-US" sz="2600" dirty="0" smtClean="0"/>
              <a:t>Communication breakdown in the firm occurs when:</a:t>
            </a:r>
          </a:p>
          <a:p>
            <a:pPr lvl="3"/>
            <a:r>
              <a:rPr lang="en-US" sz="2000" dirty="0" smtClean="0"/>
              <a:t>The employers do not consider the employees in decision making</a:t>
            </a:r>
          </a:p>
          <a:p>
            <a:pPr lvl="3"/>
            <a:r>
              <a:rPr lang="en-US" sz="2000" dirty="0" smtClean="0"/>
              <a:t>The management tends to dominated the conversations conducted in the firm.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257602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Leadership Styles used in the firm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600" dirty="0" smtClean="0"/>
              <a:t>The various leadership styles used in Zain include:</a:t>
            </a:r>
          </a:p>
          <a:p>
            <a:pPr lvl="1"/>
            <a:r>
              <a:rPr lang="en-US" sz="2400" dirty="0" smtClean="0"/>
              <a:t>Authorized leader: the management mobilizes the team toward meeting a goal with an effectively developed vision.</a:t>
            </a:r>
          </a:p>
          <a:p>
            <a:pPr lvl="1"/>
            <a:r>
              <a:rPr lang="en-US" sz="2400" dirty="0" smtClean="0"/>
              <a:t>Democratic style: the leaders tend to share information with employees on things that impact their work roles (Zain, 2014)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679195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3312" y="452718"/>
            <a:ext cx="8947522" cy="1400530"/>
          </a:xfrm>
        </p:spPr>
        <p:txBody>
          <a:bodyPr/>
          <a:lstStyle/>
          <a:p>
            <a:r>
              <a:rPr lang="en-US" dirty="0" smtClean="0"/>
              <a:t>Effectiveness of leadership in the firm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600" dirty="0" smtClean="0"/>
              <a:t>The leaders have had the ability to reduce the turn over of the firm.</a:t>
            </a:r>
          </a:p>
          <a:p>
            <a:r>
              <a:rPr lang="en-US" sz="2600" dirty="0" smtClean="0"/>
              <a:t>The leaders have had the ability to maximize profit in the firm</a:t>
            </a:r>
          </a:p>
          <a:p>
            <a:r>
              <a:rPr lang="en-US" sz="2600" dirty="0" smtClean="0"/>
              <a:t>There has maximized teamwork and employee motivation</a:t>
            </a:r>
          </a:p>
          <a:p>
            <a:r>
              <a:rPr lang="en-US" sz="2600" dirty="0" smtClean="0"/>
              <a:t>Creativity and innovation has been highly been appreciated in the firm (Zain, </a:t>
            </a:r>
            <a:r>
              <a:rPr lang="en-US" sz="2600" dirty="0" err="1" smtClean="0"/>
              <a:t>n.d</a:t>
            </a:r>
            <a:r>
              <a:rPr lang="en-US" sz="2600" dirty="0" smtClean="0"/>
              <a:t>).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25144195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3312" y="452718"/>
            <a:ext cx="8947522" cy="1022791"/>
          </a:xfrm>
        </p:spPr>
        <p:txBody>
          <a:bodyPr/>
          <a:lstStyle/>
          <a:p>
            <a:r>
              <a:rPr lang="en-US" sz="3200" b="1" dirty="0" smtClean="0"/>
              <a:t>Organization structure used in the firm.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724892"/>
            <a:ext cx="8946541" cy="4523508"/>
          </a:xfrm>
        </p:spPr>
        <p:txBody>
          <a:bodyPr>
            <a:normAutofit/>
          </a:bodyPr>
          <a:lstStyle/>
          <a:p>
            <a:r>
              <a:rPr lang="en-US" sz="2600" dirty="0" smtClean="0"/>
              <a:t>The firm makes use of a functional organizational structure</a:t>
            </a:r>
          </a:p>
          <a:p>
            <a:r>
              <a:rPr lang="en-US" sz="2600" dirty="0" smtClean="0"/>
              <a:t>The firm has grouped he employees based on their given skills and knowledge.</a:t>
            </a:r>
          </a:p>
          <a:p>
            <a:r>
              <a:rPr lang="en-US" sz="2600" dirty="0" smtClean="0"/>
              <a:t>It vertically structures every department with roles</a:t>
            </a:r>
          </a:p>
          <a:p>
            <a:r>
              <a:rPr lang="en-US" sz="2600" dirty="0" smtClean="0"/>
              <a:t>The firm has specialized units which report to the top management (Zain, 2021).  </a:t>
            </a:r>
          </a:p>
        </p:txBody>
      </p:sp>
    </p:spTree>
    <p:extLst>
      <p:ext uri="{BB962C8B-B14F-4D97-AF65-F5344CB8AC3E}">
        <p14:creationId xmlns:p14="http://schemas.microsoft.com/office/powerpoint/2010/main" val="5602744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9418" y="452718"/>
            <a:ext cx="8471416" cy="1400530"/>
          </a:xfrm>
        </p:spPr>
        <p:txBody>
          <a:bodyPr/>
          <a:lstStyle/>
          <a:p>
            <a:r>
              <a:rPr lang="en-US" dirty="0" smtClean="0"/>
              <a:t>Zain is Organic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600" dirty="0" smtClean="0"/>
              <a:t>The firm is organic since:</a:t>
            </a:r>
          </a:p>
          <a:p>
            <a:pPr lvl="1"/>
            <a:r>
              <a:rPr lang="en-US" sz="2400" dirty="0" smtClean="0"/>
              <a:t>Communication and interactions tend to horizontal</a:t>
            </a:r>
          </a:p>
          <a:p>
            <a:pPr lvl="1"/>
            <a:r>
              <a:rPr lang="en-US" sz="2400" dirty="0" smtClean="0"/>
              <a:t>Employees </a:t>
            </a:r>
            <a:r>
              <a:rPr lang="en-US" sz="2400" dirty="0" err="1" smtClean="0"/>
              <a:t>oftenly</a:t>
            </a:r>
            <a:r>
              <a:rPr lang="en-US" sz="2400" dirty="0" smtClean="0"/>
              <a:t> in groups </a:t>
            </a:r>
          </a:p>
          <a:p>
            <a:pPr lvl="1"/>
            <a:r>
              <a:rPr lang="en-US" sz="2400" dirty="0" smtClean="0"/>
              <a:t>There is a great scale of verbal communication between parties.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318709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423</TotalTime>
  <Words>514</Words>
  <Application>Microsoft Office PowerPoint</Application>
  <PresentationFormat>Widescreen</PresentationFormat>
  <Paragraphs>58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Century Gothic</vt:lpstr>
      <vt:lpstr>Wingdings 3</vt:lpstr>
      <vt:lpstr>Ion</vt:lpstr>
      <vt:lpstr> Zain Telecom Company</vt:lpstr>
      <vt:lpstr>Introduction</vt:lpstr>
      <vt:lpstr>Power and Politics used in the firm</vt:lpstr>
      <vt:lpstr>Effectiveness of communication in the firm</vt:lpstr>
      <vt:lpstr>Communication Breakdown in the firm</vt:lpstr>
      <vt:lpstr>Leadership Styles used in the firm</vt:lpstr>
      <vt:lpstr>Effectiveness of leadership in the firm</vt:lpstr>
      <vt:lpstr>Organization structure used in the firm.</vt:lpstr>
      <vt:lpstr>Zain is Organic</vt:lpstr>
      <vt:lpstr>Effectiveness of the structure </vt:lpstr>
      <vt:lpstr>References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WANJIKU</dc:creator>
  <cp:lastModifiedBy>WANJIKU</cp:lastModifiedBy>
  <cp:revision>49</cp:revision>
  <dcterms:created xsi:type="dcterms:W3CDTF">2021-05-05T09:57:07Z</dcterms:created>
  <dcterms:modified xsi:type="dcterms:W3CDTF">2021-05-05T17:00:46Z</dcterms:modified>
</cp:coreProperties>
</file>